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24" r:id="rId1"/>
  </p:sldMasterIdLst>
  <p:notesMasterIdLst>
    <p:notesMasterId r:id="rId25"/>
  </p:notesMasterIdLst>
  <p:handoutMasterIdLst>
    <p:handoutMasterId r:id="rId26"/>
  </p:handoutMasterIdLst>
  <p:sldIdLst>
    <p:sldId id="298" r:id="rId2"/>
    <p:sldId id="301" r:id="rId3"/>
    <p:sldId id="303" r:id="rId4"/>
    <p:sldId id="305" r:id="rId5"/>
    <p:sldId id="304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23" r:id="rId14"/>
    <p:sldId id="322" r:id="rId15"/>
    <p:sldId id="315" r:id="rId16"/>
    <p:sldId id="316" r:id="rId17"/>
    <p:sldId id="314" r:id="rId18"/>
    <p:sldId id="317" r:id="rId19"/>
    <p:sldId id="318" r:id="rId20"/>
    <p:sldId id="319" r:id="rId21"/>
    <p:sldId id="320" r:id="rId22"/>
    <p:sldId id="321" r:id="rId23"/>
    <p:sldId id="313" r:id="rId24"/>
  </p:sldIdLst>
  <p:sldSz cx="9144000" cy="6858000" type="screen4x3"/>
  <p:notesSz cx="7102475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073" autoAdjust="0"/>
  </p:normalViewPr>
  <p:slideViewPr>
    <p:cSldViewPr>
      <p:cViewPr varScale="1">
        <p:scale>
          <a:sx n="62" d="100"/>
          <a:sy n="62" d="100"/>
        </p:scale>
        <p:origin x="1400" y="4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l">
              <a:defRPr sz="1300"/>
            </a:lvl1pPr>
          </a:lstStyle>
          <a:p>
            <a:r>
              <a:rPr lang="en-GB"/>
              <a:t>Introduction to density estimation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092" y="0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r">
              <a:defRPr sz="1300"/>
            </a:lvl1pPr>
          </a:lstStyle>
          <a:p>
            <a:r>
              <a:rPr lang="en-GB"/>
              <a:t>29/06/2011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l">
              <a:defRPr sz="1300"/>
            </a:lvl1pPr>
          </a:lstStyle>
          <a:p>
            <a:r>
              <a:rPr lang="en-GB"/>
              <a:t>DCL 2011 workshop tutorial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092" y="9721106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r">
              <a:defRPr sz="1300"/>
            </a:lvl1pPr>
          </a:lstStyle>
          <a:p>
            <a:fld id="{552FFD20-BCA8-4458-BC57-D62C6431074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7504442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l">
              <a:defRPr sz="1300"/>
            </a:lvl1pPr>
          </a:lstStyle>
          <a:p>
            <a:r>
              <a:rPr lang="en-GB"/>
              <a:t>Introduction to density estimation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r">
              <a:defRPr sz="1300"/>
            </a:lvl1pPr>
          </a:lstStyle>
          <a:p>
            <a:r>
              <a:rPr lang="en-GB"/>
              <a:t>29/06/2011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66" tIns="49533" rIns="99066" bIns="49533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861441"/>
            <a:ext cx="5681980" cy="4605576"/>
          </a:xfrm>
          <a:prstGeom prst="rect">
            <a:avLst/>
          </a:prstGeom>
        </p:spPr>
        <p:txBody>
          <a:bodyPr vert="horz" lIns="99066" tIns="49533" rIns="99066" bIns="49533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l">
              <a:defRPr sz="1300"/>
            </a:lvl1pPr>
          </a:lstStyle>
          <a:p>
            <a:r>
              <a:rPr lang="en-GB"/>
              <a:t>DCL 2011 workshop tutorial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9721106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r">
              <a:defRPr sz="1300"/>
            </a:lvl1pPr>
          </a:lstStyle>
          <a:p>
            <a:fld id="{D706ED5A-C726-44FF-8B77-B427D8C9991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418891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GB"/>
              <a:t>Introduction to density estimation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GB"/>
              <a:t>29/06/2011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DCL 2011 workshop tutorial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706ED5A-C726-44FF-8B77-B427D8C99911}" type="slidenum">
              <a:rPr lang="en-GB" smtClean="0"/>
              <a:pPr/>
              <a:t>1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1300786"/>
            <a:ext cx="6517482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886201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183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698261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5108728"/>
            <a:ext cx="7773339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66757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5035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88"/>
            <a:ext cx="6977064" cy="272991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372797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37626" y="887859"/>
            <a:ext cx="546888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0" y="3120015"/>
            <a:ext cx="55364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0485837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2138722"/>
            <a:ext cx="7773339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662335"/>
            <a:ext cx="777333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4760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6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943356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6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643725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610772"/>
            <a:ext cx="7773339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2367093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4781082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3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1"/>
            <a:ext cx="2477514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3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4781079"/>
            <a:ext cx="2478790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93267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2367094"/>
            <a:ext cx="7773339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09960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2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609602"/>
            <a:ext cx="5744043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676254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73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777287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5057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4"/>
            <a:ext cx="7763814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58"/>
            <a:ext cx="7763814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844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382952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3"/>
            <a:ext cx="382905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97306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3051013"/>
            <a:ext cx="3829520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3051013"/>
            <a:ext cx="382905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26473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969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108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609601"/>
            <a:ext cx="4650122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2632852"/>
            <a:ext cx="2951767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90287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04270" y="609601"/>
            <a:ext cx="3005851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632853"/>
            <a:ext cx="4129604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84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4"/>
            <a:ext cx="7773339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3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21/08/2011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1" y="5883276"/>
            <a:ext cx="50046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 to density estimation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80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  <p:sldLayoutId id="2147483942" r:id="rId18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oreilly.com/library/view/reproducible-research-and/9781491959534/video245667.html" TargetMode="Externa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TiagoAMarques/AnIntro2RTutoria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-project.org/" TargetMode="Externa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4399" y="557212"/>
            <a:ext cx="7696200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3200" b="1" dirty="0"/>
          </a:p>
          <a:p>
            <a:pPr algn="ctr"/>
            <a:r>
              <a:rPr lang="en-GB" sz="7200" b="1" dirty="0"/>
              <a:t>An introduction to</a:t>
            </a:r>
            <a:endParaRPr lang="en-GB" sz="7200" b="1" dirty="0">
              <a:solidFill>
                <a:srgbClr val="FF0000"/>
              </a:solidFill>
            </a:endParaRPr>
          </a:p>
          <a:p>
            <a:pPr algn="ctr"/>
            <a:endParaRPr lang="en-GB" sz="7200" b="1" dirty="0"/>
          </a:p>
          <a:p>
            <a:pPr algn="ctr"/>
            <a:r>
              <a:rPr lang="pt-PT" sz="7200" b="1" dirty="0"/>
              <a:t>and</a:t>
            </a:r>
          </a:p>
          <a:p>
            <a:pPr algn="ctr"/>
            <a:endParaRPr lang="pt-PT" sz="2800" dirty="0"/>
          </a:p>
          <a:p>
            <a:pPr algn="ctr"/>
            <a:endParaRPr lang="pt-PT" sz="2800" dirty="0"/>
          </a:p>
          <a:p>
            <a:pPr algn="ctr"/>
            <a:endParaRPr lang="pt-PT" sz="2800" dirty="0"/>
          </a:p>
          <a:p>
            <a:pPr algn="ctr"/>
            <a:endParaRPr lang="pt-PT" sz="2800" dirty="0"/>
          </a:p>
          <a:p>
            <a:pPr algn="ctr"/>
            <a:endParaRPr lang="pt-PT" sz="2800" dirty="0"/>
          </a:p>
          <a:p>
            <a:pPr algn="ctr"/>
            <a:endParaRPr lang="pt-PT" sz="2800" dirty="0"/>
          </a:p>
          <a:p>
            <a:pPr algn="ctr"/>
            <a:endParaRPr lang="en-GB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95A611-445B-48FF-972F-8A55F30FC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553" y="2223385"/>
            <a:ext cx="1669891" cy="1249024"/>
          </a:xfrm>
          <a:prstGeom prst="rect">
            <a:avLst/>
          </a:prstGeom>
        </p:spPr>
      </p:pic>
      <p:pic>
        <p:nvPicPr>
          <p:cNvPr id="6" name="Picture 2" descr="Image result for rstudio">
            <a:extLst>
              <a:ext uri="{FF2B5EF4-FFF2-40B4-BE49-F238E27FC236}">
                <a16:creationId xmlns:a16="http://schemas.microsoft.com/office/drawing/2014/main" id="{ADB360E5-D91E-4485-95BE-5146B14E4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505169"/>
            <a:ext cx="3609975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161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81150"/>
            <a:ext cx="7283669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681" y="31794"/>
            <a:ext cx="7773338" cy="1596177"/>
          </a:xfrm>
        </p:spPr>
        <p:txBody>
          <a:bodyPr/>
          <a:lstStyle/>
          <a:p>
            <a:r>
              <a:rPr lang="pt-PT" dirty="0"/>
              <a:t>The packages 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200400" y="4267200"/>
            <a:ext cx="10668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extBox 7"/>
          <p:cNvSpPr txBox="1"/>
          <p:nvPr/>
        </p:nvSpPr>
        <p:spPr>
          <a:xfrm>
            <a:off x="7886700" y="3071336"/>
            <a:ext cx="11049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an installed package</a:t>
            </a:r>
          </a:p>
        </p:txBody>
      </p:sp>
      <p:cxnSp>
        <p:nvCxnSpPr>
          <p:cNvPr id="10" name="Elbow Connector 9"/>
          <p:cNvCxnSpPr>
            <a:stCxn id="8" idx="1"/>
            <a:endCxn id="6" idx="6"/>
          </p:cNvCxnSpPr>
          <p:nvPr/>
        </p:nvCxnSpPr>
        <p:spPr>
          <a:xfrm rot="10800000" flipV="1">
            <a:off x="4267200" y="3332946"/>
            <a:ext cx="3619500" cy="1010454"/>
          </a:xfrm>
          <a:prstGeom prst="bentConnector3">
            <a:avLst>
              <a:gd name="adj1" fmla="val 38947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3200400" y="5153025"/>
            <a:ext cx="10668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TextBox 13"/>
          <p:cNvSpPr txBox="1"/>
          <p:nvPr/>
        </p:nvSpPr>
        <p:spPr>
          <a:xfrm>
            <a:off x="7886700" y="4109561"/>
            <a:ext cx="110490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an installed and loaded package</a:t>
            </a:r>
          </a:p>
        </p:txBody>
      </p:sp>
      <p:cxnSp>
        <p:nvCxnSpPr>
          <p:cNvPr id="15" name="Elbow Connector 14"/>
          <p:cNvCxnSpPr>
            <a:stCxn id="14" idx="1"/>
            <a:endCxn id="12" idx="6"/>
          </p:cNvCxnSpPr>
          <p:nvPr/>
        </p:nvCxnSpPr>
        <p:spPr>
          <a:xfrm rot="10800000" flipV="1">
            <a:off x="4267200" y="4478893"/>
            <a:ext cx="3619500" cy="750332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581400" y="6019800"/>
            <a:ext cx="472966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TextBox 16"/>
          <p:cNvSpPr txBox="1"/>
          <p:nvPr/>
        </p:nvSpPr>
        <p:spPr>
          <a:xfrm>
            <a:off x="7886700" y="5357336"/>
            <a:ext cx="110490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click the name for package description</a:t>
            </a:r>
          </a:p>
        </p:txBody>
      </p:sp>
      <p:cxnSp>
        <p:nvCxnSpPr>
          <p:cNvPr id="18" name="Elbow Connector 17"/>
          <p:cNvCxnSpPr>
            <a:stCxn id="17" idx="1"/>
            <a:endCxn id="16" idx="6"/>
          </p:cNvCxnSpPr>
          <p:nvPr/>
        </p:nvCxnSpPr>
        <p:spPr>
          <a:xfrm rot="10800000" flipV="1">
            <a:off x="4054366" y="5834390"/>
            <a:ext cx="3832334" cy="261610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200400" y="3962400"/>
            <a:ext cx="10668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7886700" y="2156936"/>
            <a:ext cx="11049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install a package</a:t>
            </a:r>
          </a:p>
        </p:txBody>
      </p:sp>
      <p:cxnSp>
        <p:nvCxnSpPr>
          <p:cNvPr id="25" name="Elbow Connector 24"/>
          <p:cNvCxnSpPr>
            <a:stCxn id="24" idx="1"/>
            <a:endCxn id="23" idx="6"/>
          </p:cNvCxnSpPr>
          <p:nvPr/>
        </p:nvCxnSpPr>
        <p:spPr>
          <a:xfrm rot="10800000" flipV="1">
            <a:off x="4267200" y="2418546"/>
            <a:ext cx="3619500" cy="1620054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283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74362"/>
            <a:ext cx="7773338" cy="1596177"/>
          </a:xfrm>
        </p:spPr>
        <p:txBody>
          <a:bodyPr>
            <a:normAutofit/>
          </a:bodyPr>
          <a:lstStyle/>
          <a:p>
            <a:r>
              <a:rPr lang="pt-PT" dirty="0"/>
              <a:t>The history and “windows explorer” tabs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52600"/>
            <a:ext cx="7490117" cy="4954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3581400" y="4086225"/>
            <a:ext cx="2667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TextBox 6"/>
          <p:cNvSpPr txBox="1"/>
          <p:nvPr/>
        </p:nvSpPr>
        <p:spPr>
          <a:xfrm>
            <a:off x="7886700" y="4495562"/>
            <a:ext cx="110490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To see the files in your working directory </a:t>
            </a:r>
          </a:p>
          <a:p>
            <a:r>
              <a:rPr lang="pt-PT" sz="1400" dirty="0"/>
              <a:t>(select a file to load or open it)</a:t>
            </a:r>
          </a:p>
        </p:txBody>
      </p:sp>
      <p:cxnSp>
        <p:nvCxnSpPr>
          <p:cNvPr id="8" name="Elbow Connector 7"/>
          <p:cNvCxnSpPr>
            <a:stCxn id="7" idx="1"/>
            <a:endCxn id="6" idx="6"/>
          </p:cNvCxnSpPr>
          <p:nvPr/>
        </p:nvCxnSpPr>
        <p:spPr>
          <a:xfrm rot="10800000">
            <a:off x="3848100" y="4162425"/>
            <a:ext cx="4038600" cy="1133356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4067175" y="2189857"/>
            <a:ext cx="2667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Box 11"/>
          <p:cNvSpPr txBox="1"/>
          <p:nvPr/>
        </p:nvSpPr>
        <p:spPr>
          <a:xfrm>
            <a:off x="7886700" y="2057162"/>
            <a:ext cx="1104900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The command history (with shortcuts to send commands to source or console)</a:t>
            </a:r>
          </a:p>
        </p:txBody>
      </p:sp>
      <p:cxnSp>
        <p:nvCxnSpPr>
          <p:cNvPr id="13" name="Elbow Connector 12"/>
          <p:cNvCxnSpPr>
            <a:stCxn id="12" idx="1"/>
            <a:endCxn id="11" idx="6"/>
          </p:cNvCxnSpPr>
          <p:nvPr/>
        </p:nvCxnSpPr>
        <p:spPr>
          <a:xfrm rot="10800000">
            <a:off x="4333876" y="2266057"/>
            <a:ext cx="3552825" cy="806768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610100" y="2362200"/>
            <a:ext cx="2667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5" name="Elbow Connector 14"/>
          <p:cNvCxnSpPr>
            <a:endCxn id="14" idx="6"/>
          </p:cNvCxnSpPr>
          <p:nvPr/>
        </p:nvCxnSpPr>
        <p:spPr>
          <a:xfrm rot="10800000">
            <a:off x="4876801" y="2438400"/>
            <a:ext cx="3009901" cy="1295400"/>
          </a:xfrm>
          <a:prstGeom prst="bentConnector3">
            <a:avLst>
              <a:gd name="adj1" fmla="val 64557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4076700" y="2362200"/>
            <a:ext cx="2667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9" name="Elbow Connector 18"/>
          <p:cNvCxnSpPr>
            <a:endCxn id="18" idx="4"/>
          </p:cNvCxnSpPr>
          <p:nvPr/>
        </p:nvCxnSpPr>
        <p:spPr>
          <a:xfrm rot="10800000">
            <a:off x="4210050" y="2514600"/>
            <a:ext cx="3676652" cy="1447800"/>
          </a:xfrm>
          <a:prstGeom prst="bentConnector2">
            <a:avLst/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708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447800"/>
            <a:ext cx="7746124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474" y="-14010"/>
            <a:ext cx="7773338" cy="1596177"/>
          </a:xfrm>
        </p:spPr>
        <p:txBody>
          <a:bodyPr>
            <a:normAutofit/>
          </a:bodyPr>
          <a:lstStyle/>
          <a:p>
            <a:r>
              <a:rPr lang="pt-PT" dirty="0"/>
              <a:t>The help 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 flipV="1">
            <a:off x="76200" y="6096000"/>
            <a:ext cx="737038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TextBox 6"/>
          <p:cNvSpPr txBox="1"/>
          <p:nvPr/>
        </p:nvSpPr>
        <p:spPr>
          <a:xfrm>
            <a:off x="7924800" y="2247781"/>
            <a:ext cx="11049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If you call for help...</a:t>
            </a:r>
          </a:p>
        </p:txBody>
      </p:sp>
      <p:cxnSp>
        <p:nvCxnSpPr>
          <p:cNvPr id="8" name="Elbow Connector 7"/>
          <p:cNvCxnSpPr>
            <a:stCxn id="7" idx="1"/>
            <a:endCxn id="6" idx="6"/>
          </p:cNvCxnSpPr>
          <p:nvPr/>
        </p:nvCxnSpPr>
        <p:spPr>
          <a:xfrm rot="10800000" flipV="1">
            <a:off x="813238" y="2509390"/>
            <a:ext cx="7111562" cy="3739009"/>
          </a:xfrm>
          <a:prstGeom prst="bentConnector3">
            <a:avLst>
              <a:gd name="adj1" fmla="val 67948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 flipV="1">
            <a:off x="4267200" y="3048000"/>
            <a:ext cx="48282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TextBox 21"/>
          <p:cNvSpPr txBox="1"/>
          <p:nvPr/>
        </p:nvSpPr>
        <p:spPr>
          <a:xfrm>
            <a:off x="7924800" y="3314581"/>
            <a:ext cx="110490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This is where it will show up</a:t>
            </a:r>
          </a:p>
        </p:txBody>
      </p:sp>
      <p:cxnSp>
        <p:nvCxnSpPr>
          <p:cNvPr id="23" name="Elbow Connector 22"/>
          <p:cNvCxnSpPr>
            <a:stCxn id="22" idx="1"/>
            <a:endCxn id="21" idx="6"/>
          </p:cNvCxnSpPr>
          <p:nvPr/>
        </p:nvCxnSpPr>
        <p:spPr>
          <a:xfrm rot="10800000">
            <a:off x="4750020" y="3124201"/>
            <a:ext cx="3174780" cy="559713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 flipV="1">
            <a:off x="6248400" y="5181600"/>
            <a:ext cx="737038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9" name="TextBox 28"/>
          <p:cNvSpPr txBox="1"/>
          <p:nvPr/>
        </p:nvSpPr>
        <p:spPr>
          <a:xfrm>
            <a:off x="7896225" y="4419600"/>
            <a:ext cx="110490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With hyperlinks for easy navigation</a:t>
            </a:r>
          </a:p>
        </p:txBody>
      </p:sp>
      <p:cxnSp>
        <p:nvCxnSpPr>
          <p:cNvPr id="30" name="Elbow Connector 29"/>
          <p:cNvCxnSpPr>
            <a:stCxn id="29" idx="1"/>
            <a:endCxn id="28" idx="6"/>
          </p:cNvCxnSpPr>
          <p:nvPr/>
        </p:nvCxnSpPr>
        <p:spPr>
          <a:xfrm rot="10800000" flipV="1">
            <a:off x="6985439" y="4896654"/>
            <a:ext cx="910787" cy="437346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683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D1A9F-3C7D-480F-B14D-FE1CE0C0B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HAS AMAZING (ENDLESS) </a:t>
            </a:r>
            <a:br>
              <a:rPr lang="en-US" dirty="0"/>
            </a:br>
            <a:r>
              <a:rPr lang="en-US" dirty="0"/>
              <a:t>ONLINE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4E462-4793-42FE-85EF-E7DBA1A1D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1681E-C3FC-4574-863C-3941AF836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1FA02B-928C-4741-BBB4-67AF625FB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6396"/>
            <a:ext cx="9144000" cy="44649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B9DF22-61B1-44F4-A1E3-440398FD8CC6}"/>
              </a:ext>
            </a:extLst>
          </p:cNvPr>
          <p:cNvSpPr txBox="1"/>
          <p:nvPr/>
        </p:nvSpPr>
        <p:spPr>
          <a:xfrm>
            <a:off x="228600" y="5162124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I have added a few cheat sheets (“</a:t>
            </a:r>
            <a:r>
              <a:rPr lang="en-US" dirty="0" err="1"/>
              <a:t>cábulas</a:t>
            </a:r>
            <a:r>
              <a:rPr lang="en-US" dirty="0"/>
              <a:t>”) in Fenix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90CD426-0F5E-44E5-A10B-F7D9928314B7}"/>
              </a:ext>
            </a:extLst>
          </p:cNvPr>
          <p:cNvCxnSpPr/>
          <p:nvPr/>
        </p:nvCxnSpPr>
        <p:spPr>
          <a:xfrm flipV="1">
            <a:off x="1219200" y="4267200"/>
            <a:ext cx="0" cy="762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2B4CFD3-C694-4BE9-8748-0C2DABD8A783}"/>
              </a:ext>
            </a:extLst>
          </p:cNvPr>
          <p:cNvCxnSpPr/>
          <p:nvPr/>
        </p:nvCxnSpPr>
        <p:spPr>
          <a:xfrm>
            <a:off x="2209800" y="5486400"/>
            <a:ext cx="10668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664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18E9A-7685-4111-BF73-0D706ADB2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DB0131-0A9D-4AC9-98DF-EBB86399E8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58566"/>
            <a:ext cx="7772400" cy="1595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pt-PT" dirty="0"/>
              <a:t>R </a:t>
            </a:r>
            <a:r>
              <a:rPr lang="pt-PT" dirty="0" err="1"/>
              <a:t>Markdown</a:t>
            </a:r>
            <a:r>
              <a:rPr lang="pt-PT" dirty="0"/>
              <a:t> </a:t>
            </a:r>
            <a:br>
              <a:rPr lang="pt-PT" dirty="0"/>
            </a:br>
            <a:r>
              <a:rPr lang="pt-PT" dirty="0" err="1"/>
              <a:t>and</a:t>
            </a:r>
            <a:r>
              <a:rPr lang="pt-PT" dirty="0"/>
              <a:t> </a:t>
            </a:r>
            <a:br>
              <a:rPr lang="pt-PT" dirty="0"/>
            </a:br>
            <a:r>
              <a:rPr lang="pt-PT" dirty="0" err="1"/>
              <a:t>Dynamic</a:t>
            </a:r>
            <a:r>
              <a:rPr lang="pt-PT" dirty="0"/>
              <a:t> </a:t>
            </a:r>
            <a:r>
              <a:rPr lang="pt-PT" dirty="0" err="1"/>
              <a:t>Reports</a:t>
            </a:r>
            <a:endParaRPr lang="pt-P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C134BF-3569-4CEB-920A-53EC8C06B7F5}"/>
              </a:ext>
            </a:extLst>
          </p:cNvPr>
          <p:cNvSpPr/>
          <p:nvPr/>
        </p:nvSpPr>
        <p:spPr>
          <a:xfrm>
            <a:off x="838200" y="6477000"/>
            <a:ext cx="8153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https://www.oreilly.com/library/view/reproducible-research-and/9781491959534/video245667.html</a:t>
            </a:r>
            <a:endParaRPr lang="en-US" sz="1400" dirty="0"/>
          </a:p>
          <a:p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B2B278-5058-4954-990E-8D6D770C1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3" y="1654004"/>
            <a:ext cx="9144000" cy="441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432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A73E90-EAF0-4D11-A4AA-87EF446D0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700"/>
            <a:ext cx="9144000" cy="51435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0AB741D-FB6D-41E5-BC2F-EA99EA74B457}"/>
              </a:ext>
            </a:extLst>
          </p:cNvPr>
          <p:cNvSpPr/>
          <p:nvPr/>
        </p:nvSpPr>
        <p:spPr>
          <a:xfrm>
            <a:off x="1905000" y="2133600"/>
            <a:ext cx="1828800" cy="152400"/>
          </a:xfrm>
          <a:prstGeom prst="roundRect">
            <a:avLst/>
          </a:prstGeom>
          <a:solidFill>
            <a:schemeClr val="accent2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8065A5-5135-4181-9E37-7567ACD817BD}"/>
              </a:ext>
            </a:extLst>
          </p:cNvPr>
          <p:cNvSpPr txBox="1"/>
          <p:nvPr/>
        </p:nvSpPr>
        <p:spPr>
          <a:xfrm>
            <a:off x="1524000" y="53340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VAMOS CRIAR UM RELATÓRIO DINÂMICO</a:t>
            </a:r>
          </a:p>
        </p:txBody>
      </p:sp>
    </p:spTree>
    <p:extLst>
      <p:ext uri="{BB962C8B-B14F-4D97-AF65-F5344CB8AC3E}">
        <p14:creationId xmlns:p14="http://schemas.microsoft.com/office/powerpoint/2010/main" val="3061899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BE4C4-E958-4948-90C5-1F899CDF4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44232-3D21-4489-A7BB-634D77FF7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DF631-031B-46BF-AE27-DF4F62736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FCEE33-3BDE-4D71-A811-0FD8D49FE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924"/>
            <a:ext cx="9144000" cy="498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90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FCB611-477B-4338-BF57-4CF1A18ED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9144000" cy="495856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073C747-1020-4BAF-8BD3-B841DD0951A5}"/>
              </a:ext>
            </a:extLst>
          </p:cNvPr>
          <p:cNvSpPr txBox="1">
            <a:spLocks/>
          </p:cNvSpPr>
          <p:nvPr/>
        </p:nvSpPr>
        <p:spPr>
          <a:xfrm>
            <a:off x="714474" y="-14010"/>
            <a:ext cx="7773338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pt-PT" dirty="0"/>
              <a:t>R </a:t>
            </a:r>
            <a:r>
              <a:rPr lang="pt-PT" dirty="0" err="1"/>
              <a:t>Markdown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Dynamic</a:t>
            </a:r>
            <a:r>
              <a:rPr lang="pt-PT" dirty="0"/>
              <a:t> </a:t>
            </a:r>
            <a:r>
              <a:rPr lang="pt-PT" dirty="0" err="1"/>
              <a:t>Reports</a:t>
            </a:r>
            <a:endParaRPr lang="pt-PT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0AB741D-FB6D-41E5-BC2F-EA99EA74B457}"/>
              </a:ext>
            </a:extLst>
          </p:cNvPr>
          <p:cNvSpPr/>
          <p:nvPr/>
        </p:nvSpPr>
        <p:spPr>
          <a:xfrm>
            <a:off x="1066800" y="2000250"/>
            <a:ext cx="457200" cy="152400"/>
          </a:xfrm>
          <a:prstGeom prst="roundRect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ADD494-D45A-4672-A81B-F42D7A8CF6F0}"/>
              </a:ext>
            </a:extLst>
          </p:cNvPr>
          <p:cNvSpPr/>
          <p:nvPr/>
        </p:nvSpPr>
        <p:spPr>
          <a:xfrm>
            <a:off x="228600" y="2857500"/>
            <a:ext cx="2362200" cy="381000"/>
          </a:xfrm>
          <a:prstGeom prst="roundRect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A0814D3-98F0-4C62-ACF6-1518E5EEE1C4}"/>
              </a:ext>
            </a:extLst>
          </p:cNvPr>
          <p:cNvCxnSpPr>
            <a:stCxn id="8" idx="3"/>
          </p:cNvCxnSpPr>
          <p:nvPr/>
        </p:nvCxnSpPr>
        <p:spPr>
          <a:xfrm flipV="1">
            <a:off x="2590800" y="1524000"/>
            <a:ext cx="1600200" cy="152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31D0560-7334-4B16-83C1-090511FCC436}"/>
              </a:ext>
            </a:extLst>
          </p:cNvPr>
          <p:cNvSpPr txBox="1"/>
          <p:nvPr/>
        </p:nvSpPr>
        <p:spPr>
          <a:xfrm>
            <a:off x="4267199" y="1219200"/>
            <a:ext cx="378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tocar</a:t>
            </a:r>
            <a:r>
              <a:rPr lang="en-US" dirty="0"/>
              <a:t> </a:t>
            </a:r>
            <a:r>
              <a:rPr lang="en-US" dirty="0" err="1"/>
              <a:t>neste</a:t>
            </a:r>
            <a:r>
              <a:rPr lang="en-US" dirty="0"/>
              <a:t> “code </a:t>
            </a:r>
            <a:r>
              <a:rPr lang="en-US" dirty="0" err="1"/>
              <a:t>chunck</a:t>
            </a:r>
            <a:r>
              <a:rPr lang="en-US" dirty="0"/>
              <a:t>”!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D518F4-43BC-4A4C-B85C-5D0B6CC1E4C2}"/>
              </a:ext>
            </a:extLst>
          </p:cNvPr>
          <p:cNvSpPr/>
          <p:nvPr/>
        </p:nvSpPr>
        <p:spPr>
          <a:xfrm>
            <a:off x="1219200" y="2152650"/>
            <a:ext cx="457200" cy="152400"/>
          </a:xfrm>
          <a:prstGeom prst="roundRect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48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270B3-5810-4C18-B06F-218199F2A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4DF44-0DA3-4891-98BE-3E9B7E1C7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84AC0-3A0A-4FE7-B7D6-06AE7F4BB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5207A9-2449-4CD0-A4F8-C302BEA2E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3646"/>
            <a:ext cx="9144000" cy="497070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25406C9-1EF6-47F3-86F3-17A25937D06D}"/>
              </a:ext>
            </a:extLst>
          </p:cNvPr>
          <p:cNvSpPr/>
          <p:nvPr/>
        </p:nvSpPr>
        <p:spPr>
          <a:xfrm>
            <a:off x="3468988" y="3589102"/>
            <a:ext cx="457200" cy="152400"/>
          </a:xfrm>
          <a:prstGeom prst="roundRect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2ADD0B-2286-4278-8520-8FCA58A62EE3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926188" y="3665302"/>
            <a:ext cx="2783657" cy="7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086E62-EE5B-4837-8C81-1EC385510304}"/>
              </a:ext>
            </a:extLst>
          </p:cNvPr>
          <p:cNvSpPr txBox="1"/>
          <p:nvPr/>
        </p:nvSpPr>
        <p:spPr>
          <a:xfrm>
            <a:off x="6934200" y="3388438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 </a:t>
            </a:r>
            <a:r>
              <a:rPr lang="en-US" dirty="0" err="1"/>
              <a:t>poderem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caracteres</a:t>
            </a:r>
            <a:r>
              <a:rPr lang="en-US" dirty="0"/>
              <a:t> </a:t>
            </a:r>
            <a:r>
              <a:rPr lang="en-US" dirty="0" err="1"/>
              <a:t>portugueses</a:t>
            </a:r>
            <a:r>
              <a:rPr lang="en-US" dirty="0"/>
              <a:t> (</a:t>
            </a:r>
            <a:r>
              <a:rPr lang="en-US" dirty="0" err="1"/>
              <a:t>tipo</a:t>
            </a:r>
            <a:r>
              <a:rPr lang="en-US" dirty="0"/>
              <a:t> ~,</a:t>
            </a:r>
            <a:r>
              <a:rPr lang="en-US" dirty="0" err="1"/>
              <a:t>ç,õ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04050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BE6B-025F-4F92-84E4-17A1198E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94A85-A95D-46A6-9257-279BA5268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C3356-A504-42D4-93A4-47E0533A6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620373-A18C-4499-B8AB-836C5A417E6B}"/>
              </a:ext>
            </a:extLst>
          </p:cNvPr>
          <p:cNvSpPr txBox="1"/>
          <p:nvPr/>
        </p:nvSpPr>
        <p:spPr>
          <a:xfrm>
            <a:off x="685331" y="6096000"/>
            <a:ext cx="3200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Definir</a:t>
            </a:r>
            <a:r>
              <a:rPr lang="en-US" dirty="0"/>
              <a:t> o </a:t>
            </a:r>
            <a:r>
              <a:rPr lang="en-US" dirty="0" err="1"/>
              <a:t>nome</a:t>
            </a:r>
            <a:r>
              <a:rPr lang="en-US" dirty="0"/>
              <a:t> e </a:t>
            </a:r>
            <a:r>
              <a:rPr lang="en-US" dirty="0" err="1"/>
              <a:t>onde</a:t>
            </a:r>
            <a:r>
              <a:rPr lang="en-US" dirty="0"/>
              <a:t> </a:t>
            </a:r>
            <a:r>
              <a:rPr lang="en-US" dirty="0" err="1"/>
              <a:t>querem</a:t>
            </a:r>
            <a:r>
              <a:rPr lang="en-US" dirty="0"/>
              <a:t> </a:t>
            </a:r>
            <a:r>
              <a:rPr lang="en-US" dirty="0" err="1"/>
              <a:t>guardar</a:t>
            </a:r>
            <a:r>
              <a:rPr lang="en-US" dirty="0"/>
              <a:t> o </a:t>
            </a:r>
            <a:r>
              <a:rPr lang="en-US" dirty="0" err="1"/>
              <a:t>vosso</a:t>
            </a:r>
            <a:r>
              <a:rPr lang="en-US" dirty="0"/>
              <a:t> </a:t>
            </a:r>
            <a:r>
              <a:rPr lang="en-US" dirty="0" err="1"/>
              <a:t>relatório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D980DC-E6CB-4243-8192-22B2FC7A0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6034"/>
            <a:ext cx="9144000" cy="496593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6F0431-E86E-4D35-883A-2F6EFB99C300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285766" y="4419600"/>
            <a:ext cx="1219434" cy="167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722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Obtain a working knowledge about the R software and environment, to be able to implement BASIC DATA analysis</a:t>
            </a:r>
          </a:p>
          <a:p>
            <a:endParaRPr lang="en-GB" dirty="0"/>
          </a:p>
          <a:p>
            <a:r>
              <a:rPr lang="en-GB" dirty="0"/>
              <a:t>Integration of R and RStudio, an helpful R interface, via a short introduction to R and RStudio followed by a hands on assisted tutorial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787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CE4D6-EC36-445F-931F-15CB89C64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B6D6E-8AD2-4869-A746-A31C157AB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2A6DD-E2B2-4366-B38E-CEB66954E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9C02FB-442A-44E1-8585-7C69B17D4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1849"/>
            <a:ext cx="9144000" cy="49607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EC83E3-4503-4099-B6D1-19A234D09C29}"/>
              </a:ext>
            </a:extLst>
          </p:cNvPr>
          <p:cNvSpPr txBox="1"/>
          <p:nvPr/>
        </p:nvSpPr>
        <p:spPr>
          <a:xfrm>
            <a:off x="76200" y="5579269"/>
            <a:ext cx="830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ele</a:t>
            </a:r>
            <a:r>
              <a:rPr lang="en-US" dirty="0"/>
              <a:t>! O </a:t>
            </a:r>
            <a:r>
              <a:rPr lang="en-US" dirty="0" err="1"/>
              <a:t>vosso</a:t>
            </a:r>
            <a:r>
              <a:rPr lang="en-US" dirty="0"/>
              <a:t> </a:t>
            </a:r>
            <a:r>
              <a:rPr lang="en-US" dirty="0" err="1"/>
              <a:t>primeiro</a:t>
            </a:r>
            <a:r>
              <a:rPr lang="en-US" dirty="0"/>
              <a:t> HTML </a:t>
            </a:r>
            <a:r>
              <a:rPr lang="en-US" dirty="0" err="1"/>
              <a:t>criado</a:t>
            </a:r>
            <a:r>
              <a:rPr lang="en-US" dirty="0"/>
              <a:t> </a:t>
            </a:r>
            <a:r>
              <a:rPr lang="en-US" dirty="0" err="1"/>
              <a:t>automaticamente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compilarem</a:t>
            </a:r>
            <a:r>
              <a:rPr lang="en-US" dirty="0"/>
              <a:t> o </a:t>
            </a:r>
            <a:r>
              <a:rPr lang="en-US" dirty="0" err="1"/>
              <a:t>ficheiro</a:t>
            </a:r>
            <a:r>
              <a:rPr lang="en-US" dirty="0"/>
              <a:t> </a:t>
            </a:r>
            <a:r>
              <a:rPr lang="en-US" dirty="0" err="1"/>
              <a:t>omeurelatorio.Rmd</a:t>
            </a:r>
            <a:r>
              <a:rPr lang="en-US" dirty="0"/>
              <a:t>. Na </a:t>
            </a:r>
            <a:r>
              <a:rPr lang="en-US" dirty="0" err="1"/>
              <a:t>realidade</a:t>
            </a:r>
            <a:r>
              <a:rPr lang="en-US" dirty="0"/>
              <a:t>, é </a:t>
            </a:r>
            <a:r>
              <a:rPr lang="en-US" dirty="0" err="1"/>
              <a:t>possivel</a:t>
            </a:r>
            <a:r>
              <a:rPr lang="en-US" dirty="0"/>
              <a:t> </a:t>
            </a:r>
            <a:r>
              <a:rPr lang="en-US" dirty="0" err="1"/>
              <a:t>criar</a:t>
            </a:r>
            <a:r>
              <a:rPr lang="en-US" dirty="0"/>
              <a:t> outputs </a:t>
            </a:r>
            <a:r>
              <a:rPr lang="en-US" dirty="0" err="1"/>
              <a:t>em</a:t>
            </a:r>
            <a:r>
              <a:rPr lang="en-US" dirty="0"/>
              <a:t> pdf e word (mas o pdf </a:t>
            </a:r>
            <a:r>
              <a:rPr lang="en-US" dirty="0" err="1"/>
              <a:t>implica</a:t>
            </a:r>
            <a:r>
              <a:rPr lang="en-US" dirty="0"/>
              <a:t> software </a:t>
            </a:r>
            <a:r>
              <a:rPr lang="en-US" dirty="0" err="1"/>
              <a:t>adicional</a:t>
            </a:r>
            <a:r>
              <a:rPr lang="en-US" dirty="0"/>
              <a:t> – latex - e o word </a:t>
            </a:r>
            <a:r>
              <a:rPr lang="en-US" dirty="0" err="1"/>
              <a:t>às</a:t>
            </a:r>
            <a:r>
              <a:rPr lang="en-US" dirty="0"/>
              <a:t> </a:t>
            </a:r>
            <a:r>
              <a:rPr lang="en-US" dirty="0" err="1"/>
              <a:t>vezes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corre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 – </a:t>
            </a:r>
            <a:r>
              <a:rPr lang="en-US" dirty="0" err="1"/>
              <a:t>usar</a:t>
            </a:r>
            <a:r>
              <a:rPr lang="en-US" dirty="0"/>
              <a:t> por </a:t>
            </a:r>
            <a:r>
              <a:rPr lang="en-US" dirty="0" err="1"/>
              <a:t>vossa</a:t>
            </a:r>
            <a:r>
              <a:rPr lang="en-US" dirty="0"/>
              <a:t> </a:t>
            </a:r>
            <a:r>
              <a:rPr lang="en-US" dirty="0" err="1"/>
              <a:t>conta</a:t>
            </a:r>
            <a:r>
              <a:rPr lang="en-US" dirty="0"/>
              <a:t> e </a:t>
            </a:r>
            <a:r>
              <a:rPr lang="en-US" dirty="0" err="1"/>
              <a:t>risco</a:t>
            </a:r>
            <a:r>
              <a:rPr lang="en-US" dirty="0"/>
              <a:t>!)  </a:t>
            </a:r>
          </a:p>
        </p:txBody>
      </p:sp>
    </p:spTree>
    <p:extLst>
      <p:ext uri="{BB962C8B-B14F-4D97-AF65-F5344CB8AC3E}">
        <p14:creationId xmlns:p14="http://schemas.microsoft.com/office/powerpoint/2010/main" val="3872038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EF610-A361-4C16-ABB9-672355E32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39" y="0"/>
            <a:ext cx="7773338" cy="1596177"/>
          </a:xfrm>
        </p:spPr>
        <p:txBody>
          <a:bodyPr/>
          <a:lstStyle/>
          <a:p>
            <a:r>
              <a:rPr lang="en-US" dirty="0"/>
              <a:t>IMPORTANTE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9B95C4-BDDA-4B69-A8DA-13B696F7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63CD8-588F-412F-A090-C4615D57A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7125"/>
            <a:ext cx="9144000" cy="4963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B8B755-B80B-4DA0-8A15-510590424DE9}"/>
              </a:ext>
            </a:extLst>
          </p:cNvPr>
          <p:cNvSpPr txBox="1"/>
          <p:nvPr/>
        </p:nvSpPr>
        <p:spPr>
          <a:xfrm>
            <a:off x="76200" y="5943740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 que é </a:t>
            </a:r>
            <a:r>
              <a:rPr lang="en-US" dirty="0" err="1"/>
              <a:t>executado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linha</a:t>
            </a:r>
            <a:r>
              <a:rPr lang="en-US" dirty="0"/>
              <a:t> de </a:t>
            </a:r>
            <a:r>
              <a:rPr lang="en-US" dirty="0" err="1"/>
              <a:t>comandos</a:t>
            </a:r>
            <a:r>
              <a:rPr lang="en-US" dirty="0"/>
              <a:t> é </a:t>
            </a:r>
            <a:r>
              <a:rPr lang="en-US" dirty="0" err="1"/>
              <a:t>independente</a:t>
            </a:r>
            <a:r>
              <a:rPr lang="en-US" dirty="0"/>
              <a:t> do que </a:t>
            </a:r>
            <a:r>
              <a:rPr lang="en-US" dirty="0" err="1"/>
              <a:t>está</a:t>
            </a:r>
            <a:r>
              <a:rPr lang="en-US" dirty="0"/>
              <a:t> no </a:t>
            </a:r>
            <a:r>
              <a:rPr lang="en-US" dirty="0" err="1"/>
              <a:t>relatório</a:t>
            </a:r>
            <a:r>
              <a:rPr lang="en-US" dirty="0"/>
              <a:t> </a:t>
            </a:r>
            <a:r>
              <a:rPr lang="en-US" dirty="0" err="1"/>
              <a:t>dinâmico</a:t>
            </a:r>
            <a:r>
              <a:rPr lang="en-US" dirty="0"/>
              <a:t> (no .</a:t>
            </a:r>
            <a:r>
              <a:rPr lang="en-US" dirty="0" err="1"/>
              <a:t>Rmd</a:t>
            </a:r>
            <a:r>
              <a:rPr lang="en-US" dirty="0"/>
              <a:t>). Um .RMD </a:t>
            </a:r>
            <a:r>
              <a:rPr lang="en-US" dirty="0" err="1"/>
              <a:t>não</a:t>
            </a:r>
            <a:r>
              <a:rPr lang="en-US" dirty="0"/>
              <a:t> é um script usual,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codigo</a:t>
            </a:r>
            <a:r>
              <a:rPr lang="en-US" dirty="0"/>
              <a:t> e </a:t>
            </a:r>
            <a:r>
              <a:rPr lang="en-US" dirty="0" err="1"/>
              <a:t>texto</a:t>
            </a:r>
            <a:r>
              <a:rPr lang="en-US" dirty="0"/>
              <a:t>. O Código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, </a:t>
            </a:r>
            <a:r>
              <a:rPr lang="en-US" dirty="0" err="1"/>
              <a:t>sempre</a:t>
            </a:r>
            <a:r>
              <a:rPr lang="en-US" dirty="0"/>
              <a:t>, </a:t>
            </a:r>
            <a:r>
              <a:rPr lang="en-US" dirty="0" err="1"/>
              <a:t>sempre</a:t>
            </a:r>
            <a:r>
              <a:rPr lang="en-US" dirty="0"/>
              <a:t> dentro de um code chuck!</a:t>
            </a:r>
          </a:p>
        </p:txBody>
      </p:sp>
    </p:spTree>
    <p:extLst>
      <p:ext uri="{BB962C8B-B14F-4D97-AF65-F5344CB8AC3E}">
        <p14:creationId xmlns:p14="http://schemas.microsoft.com/office/powerpoint/2010/main" val="238808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0642-0A98-456B-B533-5240E35A6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756E1-DDC9-4EDE-8020-EA58D21C4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8E7E9-7D01-4D1E-8F92-6F8248376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327422-E579-42FD-AA8B-0B2B64136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94800" y="893763"/>
            <a:ext cx="18389600" cy="517207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71D70B-5368-4E3F-875B-1F3BAF6AADA9}"/>
              </a:ext>
            </a:extLst>
          </p:cNvPr>
          <p:cNvCxnSpPr/>
          <p:nvPr/>
        </p:nvCxnSpPr>
        <p:spPr>
          <a:xfrm flipV="1">
            <a:off x="1600200" y="298941"/>
            <a:ext cx="15240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11ECC5B-2B97-48F3-9143-D9E8C94A85D1}"/>
              </a:ext>
            </a:extLst>
          </p:cNvPr>
          <p:cNvSpPr txBox="1"/>
          <p:nvPr/>
        </p:nvSpPr>
        <p:spPr>
          <a:xfrm>
            <a:off x="3200400" y="1524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Como </a:t>
            </a:r>
            <a:r>
              <a:rPr lang="en-US" dirty="0" err="1"/>
              <a:t>inserir</a:t>
            </a:r>
            <a:r>
              <a:rPr lang="en-US" dirty="0"/>
              <a:t> um novo “code </a:t>
            </a:r>
            <a:r>
              <a:rPr lang="en-US" dirty="0" err="1"/>
              <a:t>chunck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41258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Now... open the hands on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62" y="2486885"/>
            <a:ext cx="4358538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CACC6A-583F-472C-9279-EF39FCAC7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2066926"/>
            <a:ext cx="3862549" cy="41814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8BA922-97EA-4BD7-9EE3-6680A52C246B}"/>
              </a:ext>
            </a:extLst>
          </p:cNvPr>
          <p:cNvSpPr/>
          <p:nvPr/>
        </p:nvSpPr>
        <p:spPr>
          <a:xfrm>
            <a:off x="4038600" y="6335925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https://github.com/TiagoAMarques/AnIntro2RTutorial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862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The R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PT" dirty="0"/>
              <a:t>R is both a programming language and an environment for statistical computation</a:t>
            </a:r>
          </a:p>
          <a:p>
            <a:r>
              <a:rPr lang="pt-PT" dirty="0"/>
              <a:t>R is free open source software</a:t>
            </a:r>
          </a:p>
          <a:p>
            <a:r>
              <a:rPr lang="pt-PT" dirty="0"/>
              <a:t>Created in 1995 by </a:t>
            </a:r>
            <a:r>
              <a:rPr lang="en-US" dirty="0"/>
              <a:t>Ross Ihaka and Robert Gentleman, Department of Statistics of the University of Auckland, Auckland, New Zealand (gets its name from another famous programming language for data analysis, S)</a:t>
            </a:r>
          </a:p>
          <a:p>
            <a:r>
              <a:rPr lang="en-US" dirty="0"/>
              <a:t>Project is run by the appropriately named “</a:t>
            </a:r>
            <a:r>
              <a:rPr lang="pt-PT" dirty="0"/>
              <a:t>R Core Development Team</a:t>
            </a:r>
            <a:r>
              <a:rPr lang="en-US" dirty="0"/>
              <a:t>”</a:t>
            </a:r>
          </a:p>
          <a:p>
            <a:r>
              <a:rPr lang="en-US" dirty="0"/>
              <a:t>Software and extensive resources available at</a:t>
            </a:r>
          </a:p>
          <a:p>
            <a:pPr marL="0" indent="0">
              <a:buNone/>
            </a:pPr>
            <a:r>
              <a:rPr lang="en-US" dirty="0"/>
              <a:t>			 </a:t>
            </a:r>
            <a:r>
              <a:rPr lang="pt-PT" dirty="0">
                <a:hlinkClick r:id="rId2"/>
              </a:rPr>
              <a:t>http://www.r-project.org</a:t>
            </a:r>
            <a:endParaRPr lang="pt-PT" dirty="0"/>
          </a:p>
          <a:p>
            <a:pPr marL="0" indent="0">
              <a:buNone/>
            </a:pPr>
            <a:r>
              <a:rPr lang="pt-PT" dirty="0"/>
              <a:t>Latest version was </a:t>
            </a:r>
            <a:r>
              <a:rPr lang="pt-PT" b="1" dirty="0"/>
              <a:t>R </a:t>
            </a:r>
            <a:r>
              <a:rPr lang="pt-PT" b="1" dirty="0" err="1"/>
              <a:t>version</a:t>
            </a:r>
            <a:r>
              <a:rPr lang="pt-PT" b="1" dirty="0"/>
              <a:t> 3.4.3 </a:t>
            </a:r>
            <a:r>
              <a:rPr lang="pt-PT" dirty="0"/>
              <a:t>(</a:t>
            </a:r>
            <a:r>
              <a:rPr lang="pt-PT" dirty="0" err="1"/>
              <a:t>those</a:t>
            </a:r>
            <a:r>
              <a:rPr lang="pt-PT" dirty="0"/>
              <a:t> </a:t>
            </a:r>
            <a:r>
              <a:rPr lang="pt-PT" dirty="0" err="1"/>
              <a:t>guys</a:t>
            </a:r>
            <a:r>
              <a:rPr lang="pt-PT" dirty="0"/>
              <a:t> are </a:t>
            </a:r>
            <a:r>
              <a:rPr lang="pt-PT" dirty="0" err="1"/>
              <a:t>fast</a:t>
            </a:r>
            <a:r>
              <a:rPr lang="pt-PT" dirty="0"/>
              <a:t>…</a:t>
            </a:r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might</a:t>
            </a:r>
            <a:r>
              <a:rPr lang="pt-PT" dirty="0"/>
              <a:t>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outdated</a:t>
            </a:r>
            <a:r>
              <a:rPr lang="pt-PT" dirty="0"/>
              <a:t> </a:t>
            </a:r>
            <a:r>
              <a:rPr lang="pt-PT" dirty="0" err="1"/>
              <a:t>today</a:t>
            </a:r>
            <a:r>
              <a:rPr lang="pt-PT" dirty="0"/>
              <a:t>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50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The R base +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72000" cy="4876800"/>
          </a:xfrm>
        </p:spPr>
        <p:txBody>
          <a:bodyPr>
            <a:noAutofit/>
          </a:bodyPr>
          <a:lstStyle/>
          <a:p>
            <a:r>
              <a:rPr lang="pt-PT" dirty="0"/>
              <a:t>R base installation comes with a number of libraries which provide access to a large number of commonly used features (e.g. linear models, survival analysis, basic statistical distributions, etc)</a:t>
            </a:r>
          </a:p>
          <a:p>
            <a:r>
              <a:rPr lang="pt-PT" dirty="0"/>
              <a:t>However, one of its strengths comes from the fact that many more packages are available online</a:t>
            </a:r>
          </a:p>
          <a:p>
            <a:endParaRPr lang="pt-PT" dirty="0"/>
          </a:p>
          <a:p>
            <a:pPr marL="0" indent="0">
              <a:buNone/>
            </a:pPr>
            <a:r>
              <a:rPr lang="pt-PT" sz="1600" dirty="0"/>
              <a:t>Source: http://r4stats.com/articles/popularity/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DA6AAA-793B-4170-AE4E-CEE872FE6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332" y="2057400"/>
            <a:ext cx="3734631" cy="344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89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The R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31" y="2367094"/>
            <a:ext cx="7773339" cy="4186106"/>
          </a:xfrm>
        </p:spPr>
        <p:txBody>
          <a:bodyPr>
            <a:normAutofit fontScale="85000" lnSpcReduction="20000"/>
          </a:bodyPr>
          <a:lstStyle/>
          <a:p>
            <a:r>
              <a:rPr lang="pt-PT" dirty="0"/>
              <a:t>R was traditionally accessed solely via the command line, making the learning curve rather steep for </a:t>
            </a:r>
            <a:r>
              <a:rPr lang="pt-PT" dirty="0" err="1"/>
              <a:t>beginners</a:t>
            </a:r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pPr marL="0" indent="0">
              <a:buNone/>
            </a:pPr>
            <a:endParaRPr lang="pt-PT" dirty="0"/>
          </a:p>
          <a:p>
            <a:r>
              <a:rPr lang="pt-PT" dirty="0"/>
              <a:t>Here we focus on Rstudio, a program to interface with R, making many of the most common tasks simpler. Let’s open Rstudio shall we?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971800"/>
            <a:ext cx="3767138" cy="2689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2276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176634"/>
            <a:ext cx="7773338" cy="1596177"/>
          </a:xfrm>
        </p:spPr>
        <p:txBody>
          <a:bodyPr/>
          <a:lstStyle/>
          <a:p>
            <a:r>
              <a:rPr lang="pt-PT" dirty="0"/>
              <a:t>RStudio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773339" cy="3424107"/>
          </a:xfrm>
        </p:spPr>
        <p:txBody>
          <a:bodyPr>
            <a:normAutofit/>
          </a:bodyPr>
          <a:lstStyle/>
          <a:p>
            <a:r>
              <a:rPr lang="pt-PT" dirty="0"/>
              <a:t>(as R) Free and open source</a:t>
            </a:r>
          </a:p>
          <a:p>
            <a:r>
              <a:rPr lang="pt-PT" dirty="0"/>
              <a:t>An integrated development environment for data analysis</a:t>
            </a:r>
          </a:p>
          <a:p>
            <a:r>
              <a:rPr lang="pt-PT" dirty="0"/>
              <a:t>Simplifies the user interaction with R</a:t>
            </a:r>
          </a:p>
          <a:p>
            <a:r>
              <a:rPr lang="pt-PT" dirty="0"/>
              <a:t>In a single application you have access to a number of windows containing the code, the command line, the figures, the help, a windows explorer,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167810"/>
            <a:ext cx="4876800" cy="2613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3299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335488"/>
            <a:ext cx="7773338" cy="1596177"/>
          </a:xfrm>
        </p:spPr>
        <p:txBody>
          <a:bodyPr/>
          <a:lstStyle/>
          <a:p>
            <a:r>
              <a:rPr lang="pt-PT" dirty="0"/>
              <a:t>4 windows, 4 ways to interact with 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52600"/>
            <a:ext cx="6506933" cy="4733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1371600" y="2096494"/>
            <a:ext cx="990600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/>
          </a:p>
        </p:txBody>
      </p:sp>
      <p:sp>
        <p:nvSpPr>
          <p:cNvPr id="8" name="TextBox 7"/>
          <p:cNvSpPr txBox="1"/>
          <p:nvPr/>
        </p:nvSpPr>
        <p:spPr>
          <a:xfrm>
            <a:off x="228600" y="2065351"/>
            <a:ext cx="762000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600" dirty="0"/>
              <a:t>code</a:t>
            </a:r>
          </a:p>
        </p:txBody>
      </p:sp>
      <p:cxnSp>
        <p:nvCxnSpPr>
          <p:cNvPr id="10" name="Elbow Connector 9"/>
          <p:cNvCxnSpPr>
            <a:stCxn id="8" idx="3"/>
            <a:endCxn id="6" idx="2"/>
          </p:cNvCxnSpPr>
          <p:nvPr/>
        </p:nvCxnSpPr>
        <p:spPr>
          <a:xfrm>
            <a:off x="990600" y="2234628"/>
            <a:ext cx="381000" cy="14266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1371600" y="3876664"/>
            <a:ext cx="3048000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/>
          </a:p>
        </p:txBody>
      </p:sp>
      <p:sp>
        <p:nvSpPr>
          <p:cNvPr id="15" name="TextBox 14"/>
          <p:cNvSpPr txBox="1"/>
          <p:nvPr/>
        </p:nvSpPr>
        <p:spPr>
          <a:xfrm>
            <a:off x="0" y="3845521"/>
            <a:ext cx="1143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600" dirty="0"/>
              <a:t>command line</a:t>
            </a:r>
          </a:p>
        </p:txBody>
      </p:sp>
      <p:cxnSp>
        <p:nvCxnSpPr>
          <p:cNvPr id="16" name="Elbow Connector 15"/>
          <p:cNvCxnSpPr>
            <a:stCxn id="15" idx="3"/>
            <a:endCxn id="14" idx="2"/>
          </p:cNvCxnSpPr>
          <p:nvPr/>
        </p:nvCxnSpPr>
        <p:spPr>
          <a:xfrm flipV="1">
            <a:off x="1143000" y="4029064"/>
            <a:ext cx="228600" cy="10884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4191000" y="2097617"/>
            <a:ext cx="990600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/>
          </a:p>
        </p:txBody>
      </p:sp>
      <p:sp>
        <p:nvSpPr>
          <p:cNvPr id="24" name="TextBox 23"/>
          <p:cNvSpPr txBox="1"/>
          <p:nvPr/>
        </p:nvSpPr>
        <p:spPr>
          <a:xfrm>
            <a:off x="6172200" y="3276600"/>
            <a:ext cx="1238747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600" dirty="0"/>
              <a:t>workspace</a:t>
            </a:r>
          </a:p>
        </p:txBody>
      </p:sp>
      <p:cxnSp>
        <p:nvCxnSpPr>
          <p:cNvPr id="25" name="Elbow Connector 24"/>
          <p:cNvCxnSpPr>
            <a:stCxn id="24" idx="3"/>
            <a:endCxn id="23" idx="6"/>
          </p:cNvCxnSpPr>
          <p:nvPr/>
        </p:nvCxnSpPr>
        <p:spPr>
          <a:xfrm flipH="1" flipV="1">
            <a:off x="5181600" y="2250017"/>
            <a:ext cx="2229347" cy="1195860"/>
          </a:xfrm>
          <a:prstGeom prst="bentConnector3">
            <a:avLst>
              <a:gd name="adj1" fmla="val -1025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4206903" y="3889658"/>
            <a:ext cx="990600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/>
          </a:p>
        </p:txBody>
      </p:sp>
      <p:sp>
        <p:nvSpPr>
          <p:cNvPr id="34" name="TextBox 33"/>
          <p:cNvSpPr txBox="1"/>
          <p:nvPr/>
        </p:nvSpPr>
        <p:spPr>
          <a:xfrm>
            <a:off x="6858000" y="4245630"/>
            <a:ext cx="762000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600" dirty="0"/>
              <a:t>plots</a:t>
            </a:r>
          </a:p>
        </p:txBody>
      </p:sp>
      <p:cxnSp>
        <p:nvCxnSpPr>
          <p:cNvPr id="35" name="Elbow Connector 34"/>
          <p:cNvCxnSpPr>
            <a:stCxn id="34" idx="3"/>
          </p:cNvCxnSpPr>
          <p:nvPr/>
        </p:nvCxnSpPr>
        <p:spPr>
          <a:xfrm flipH="1" flipV="1">
            <a:off x="5197504" y="4029065"/>
            <a:ext cx="2422496" cy="385842"/>
          </a:xfrm>
          <a:prstGeom prst="bentConnector3">
            <a:avLst>
              <a:gd name="adj1" fmla="val -943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541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447800"/>
            <a:ext cx="7114244" cy="516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146112"/>
            <a:ext cx="7773338" cy="1596177"/>
          </a:xfrm>
        </p:spPr>
        <p:txBody>
          <a:bodyPr/>
          <a:lstStyle/>
          <a:p>
            <a:r>
              <a:rPr lang="pt-PT" dirty="0"/>
              <a:t>The code and plots tabs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597166" y="1981200"/>
            <a:ext cx="304800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extBox 7"/>
          <p:cNvSpPr txBox="1"/>
          <p:nvPr/>
        </p:nvSpPr>
        <p:spPr>
          <a:xfrm>
            <a:off x="228600" y="2057400"/>
            <a:ext cx="1028700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Sends and executes current line or selected text to console</a:t>
            </a:r>
          </a:p>
        </p:txBody>
      </p:sp>
      <p:cxnSp>
        <p:nvCxnSpPr>
          <p:cNvPr id="10" name="Elbow Connector 9"/>
          <p:cNvCxnSpPr>
            <a:stCxn id="8" idx="3"/>
            <a:endCxn id="6" idx="2"/>
          </p:cNvCxnSpPr>
          <p:nvPr/>
        </p:nvCxnSpPr>
        <p:spPr>
          <a:xfrm flipV="1">
            <a:off x="1257300" y="2133600"/>
            <a:ext cx="2339866" cy="831741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800600" y="3962400"/>
            <a:ext cx="304800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TextBox 26"/>
          <p:cNvSpPr txBox="1"/>
          <p:nvPr/>
        </p:nvSpPr>
        <p:spPr>
          <a:xfrm>
            <a:off x="203579" y="4114800"/>
            <a:ext cx="102870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Move back and forth in a figure log</a:t>
            </a:r>
          </a:p>
        </p:txBody>
      </p:sp>
      <p:cxnSp>
        <p:nvCxnSpPr>
          <p:cNvPr id="28" name="Elbow Connector 27"/>
          <p:cNvCxnSpPr>
            <a:stCxn id="27" idx="3"/>
            <a:endCxn id="26" idx="2"/>
          </p:cNvCxnSpPr>
          <p:nvPr/>
        </p:nvCxnSpPr>
        <p:spPr>
          <a:xfrm flipV="1">
            <a:off x="1232279" y="4114800"/>
            <a:ext cx="3568321" cy="477054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28600" y="5606085"/>
            <a:ext cx="102870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Export figures as pdf or jpeg</a:t>
            </a:r>
          </a:p>
        </p:txBody>
      </p:sp>
      <p:sp>
        <p:nvSpPr>
          <p:cNvPr id="30" name="Oval 29"/>
          <p:cNvSpPr/>
          <p:nvPr/>
        </p:nvSpPr>
        <p:spPr>
          <a:xfrm>
            <a:off x="5638800" y="3962400"/>
            <a:ext cx="304800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31" name="Elbow Connector 30"/>
          <p:cNvCxnSpPr>
            <a:stCxn id="29" idx="3"/>
            <a:endCxn id="30" idx="4"/>
          </p:cNvCxnSpPr>
          <p:nvPr/>
        </p:nvCxnSpPr>
        <p:spPr>
          <a:xfrm flipV="1">
            <a:off x="1257300" y="4267200"/>
            <a:ext cx="4533900" cy="1708217"/>
          </a:xfrm>
          <a:prstGeom prst="bentConnector2">
            <a:avLst/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829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71600"/>
            <a:ext cx="7041151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4763" y="-140755"/>
            <a:ext cx="7773338" cy="1596177"/>
          </a:xfrm>
        </p:spPr>
        <p:txBody>
          <a:bodyPr/>
          <a:lstStyle/>
          <a:p>
            <a:r>
              <a:rPr lang="pt-PT" dirty="0"/>
              <a:t>The environment 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505200" y="2362200"/>
            <a:ext cx="10668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extBox 7"/>
          <p:cNvSpPr txBox="1"/>
          <p:nvPr/>
        </p:nvSpPr>
        <p:spPr>
          <a:xfrm>
            <a:off x="7772400" y="4432518"/>
            <a:ext cx="1028700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Pressing most objects names gives you a preview of what they are</a:t>
            </a:r>
          </a:p>
        </p:txBody>
      </p:sp>
      <p:cxnSp>
        <p:nvCxnSpPr>
          <p:cNvPr id="10" name="Elbow Connector 9"/>
          <p:cNvCxnSpPr>
            <a:stCxn id="8" idx="0"/>
            <a:endCxn id="6" idx="4"/>
          </p:cNvCxnSpPr>
          <p:nvPr/>
        </p:nvCxnSpPr>
        <p:spPr>
          <a:xfrm rot="16200000" flipV="1">
            <a:off x="5203716" y="1349484"/>
            <a:ext cx="1917918" cy="4248150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81000" y="2057400"/>
            <a:ext cx="1524000" cy="1752600"/>
          </a:xfrm>
          <a:prstGeom prst="rect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22" name="Elbow Connector 21"/>
          <p:cNvCxnSpPr>
            <a:stCxn id="8" idx="1"/>
            <a:endCxn id="13" idx="3"/>
          </p:cNvCxnSpPr>
          <p:nvPr/>
        </p:nvCxnSpPr>
        <p:spPr>
          <a:xfrm rot="10800000">
            <a:off x="1905000" y="2933701"/>
            <a:ext cx="5867400" cy="2406759"/>
          </a:xfrm>
          <a:prstGeom prst="bentConnector3">
            <a:avLst>
              <a:gd name="adj1" fmla="val 78145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29400" y="587443"/>
            <a:ext cx="165735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Shortcut for data import</a:t>
            </a:r>
          </a:p>
        </p:txBody>
      </p:sp>
      <p:cxnSp>
        <p:nvCxnSpPr>
          <p:cNvPr id="16" name="Elbow Connector 15"/>
          <p:cNvCxnSpPr>
            <a:stCxn id="15" idx="1"/>
            <a:endCxn id="19" idx="6"/>
          </p:cNvCxnSpPr>
          <p:nvPr/>
        </p:nvCxnSpPr>
        <p:spPr>
          <a:xfrm rot="10800000" flipV="1">
            <a:off x="4648200" y="849052"/>
            <a:ext cx="1981200" cy="1208347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3962400" y="1981200"/>
            <a:ext cx="6858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7648575" y="2195037"/>
            <a:ext cx="1343025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Objects available in workspace (+ details)</a:t>
            </a:r>
          </a:p>
        </p:txBody>
      </p:sp>
      <p:sp>
        <p:nvSpPr>
          <p:cNvPr id="23" name="Oval 22"/>
          <p:cNvSpPr/>
          <p:nvPr/>
        </p:nvSpPr>
        <p:spPr>
          <a:xfrm>
            <a:off x="3810000" y="2362200"/>
            <a:ext cx="3505200" cy="571501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26" name="Elbow Connector 25"/>
          <p:cNvCxnSpPr>
            <a:stCxn id="24" idx="1"/>
            <a:endCxn id="23" idx="6"/>
          </p:cNvCxnSpPr>
          <p:nvPr/>
        </p:nvCxnSpPr>
        <p:spPr>
          <a:xfrm rot="10800000">
            <a:off x="7315201" y="2647951"/>
            <a:ext cx="333375" cy="24140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200400" y="2133600"/>
            <a:ext cx="0" cy="800101"/>
          </a:xfrm>
          <a:prstGeom prst="straightConnector1">
            <a:avLst/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590800" y="1981200"/>
            <a:ext cx="9906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92854824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2713</TotalTime>
  <Words>729</Words>
  <Application>Microsoft Office PowerPoint</Application>
  <PresentationFormat>On-screen Show (4:3)</PresentationFormat>
  <Paragraphs>106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Tw Cen MT</vt:lpstr>
      <vt:lpstr>Droplet</vt:lpstr>
      <vt:lpstr>PowerPoint Presentation</vt:lpstr>
      <vt:lpstr>Learning goals</vt:lpstr>
      <vt:lpstr>The R environment</vt:lpstr>
      <vt:lpstr>The R base + packages</vt:lpstr>
      <vt:lpstr>The R environment</vt:lpstr>
      <vt:lpstr>RStudio</vt:lpstr>
      <vt:lpstr>4 windows, 4 ways to interact with R</vt:lpstr>
      <vt:lpstr>The code and plots tabs</vt:lpstr>
      <vt:lpstr>The environment tab</vt:lpstr>
      <vt:lpstr>The packages tab</vt:lpstr>
      <vt:lpstr>The history and “windows explorer” tabs</vt:lpstr>
      <vt:lpstr>The help tab</vt:lpstr>
      <vt:lpstr>R HAS AMAZING (ENDLESS)  ONLINE RESOURCES</vt:lpstr>
      <vt:lpstr>R Markdown  and  Dynamic Reports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IMPORTANTE</vt:lpstr>
      <vt:lpstr>PowerPoint Presentation</vt:lpstr>
      <vt:lpstr>Now... open the hands on tutorial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tiago</dc:creator>
  <cp:lastModifiedBy>Tiago Marques</cp:lastModifiedBy>
  <cp:revision>144</cp:revision>
  <cp:lastPrinted>2018-09-16T21:33:17Z</cp:lastPrinted>
  <dcterms:created xsi:type="dcterms:W3CDTF">2006-08-16T00:00:00Z</dcterms:created>
  <dcterms:modified xsi:type="dcterms:W3CDTF">2020-01-27T19:09:52Z</dcterms:modified>
</cp:coreProperties>
</file>